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5"/>
  </p:notesMasterIdLst>
  <p:sldIdLst>
    <p:sldId id="284" r:id="rId2"/>
    <p:sldId id="563" r:id="rId3"/>
    <p:sldId id="569" r:id="rId4"/>
    <p:sldId id="570" r:id="rId5"/>
    <p:sldId id="564" r:id="rId6"/>
    <p:sldId id="565" r:id="rId7"/>
    <p:sldId id="566" r:id="rId8"/>
    <p:sldId id="571" r:id="rId9"/>
    <p:sldId id="567" r:id="rId10"/>
    <p:sldId id="562" r:id="rId11"/>
    <p:sldId id="581" r:id="rId12"/>
    <p:sldId id="582" r:id="rId13"/>
    <p:sldId id="593" r:id="rId14"/>
    <p:sldId id="584" r:id="rId15"/>
    <p:sldId id="585" r:id="rId16"/>
    <p:sldId id="586" r:id="rId17"/>
    <p:sldId id="587" r:id="rId18"/>
    <p:sldId id="588" r:id="rId19"/>
    <p:sldId id="589" r:id="rId20"/>
    <p:sldId id="583" r:id="rId21"/>
    <p:sldId id="590" r:id="rId22"/>
    <p:sldId id="591" r:id="rId23"/>
    <p:sldId id="592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BE5116C-ECC2-484F-9754-26F9F3E47305}">
          <p14:sldIdLst>
            <p14:sldId id="284"/>
            <p14:sldId id="563"/>
            <p14:sldId id="569"/>
            <p14:sldId id="570"/>
            <p14:sldId id="564"/>
            <p14:sldId id="565"/>
            <p14:sldId id="566"/>
            <p14:sldId id="571"/>
            <p14:sldId id="567"/>
            <p14:sldId id="562"/>
            <p14:sldId id="581"/>
            <p14:sldId id="582"/>
            <p14:sldId id="593"/>
            <p14:sldId id="584"/>
            <p14:sldId id="585"/>
            <p14:sldId id="586"/>
            <p14:sldId id="587"/>
            <p14:sldId id="588"/>
            <p14:sldId id="589"/>
            <p14:sldId id="583"/>
            <p14:sldId id="590"/>
            <p14:sldId id="591"/>
            <p14:sldId id="592"/>
          </p14:sldIdLst>
        </p14:section>
        <p14:section name="Untitled Section" id="{70328101-AA8A-49AC-A616-958D27A28BF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4F81BD"/>
    <a:srgbClr val="7099CA"/>
    <a:srgbClr val="535353"/>
    <a:srgbClr val="F4F7FB"/>
    <a:srgbClr val="355E8F"/>
    <a:srgbClr val="2A4A70"/>
    <a:srgbClr val="4072AE"/>
    <a:srgbClr val="404040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4599F94E-CEE6-441E-89CC-EB005ECD8F06}">
      <a14:m xmlns:a14="http://schemas.microsoft.com/office/drawing/2010/main">
        <m:mathPr xmlns:m="http://schemas.openxmlformats.org/officeDocument/2006/math"/>
      </a14:m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53" autoAdjust="0"/>
    <p:restoredTop sz="86152" autoAdjust="0"/>
  </p:normalViewPr>
  <p:slideViewPr>
    <p:cSldViewPr>
      <p:cViewPr varScale="1">
        <p:scale>
          <a:sx n="112" d="100"/>
          <a:sy n="112" d="100"/>
        </p:scale>
        <p:origin x="236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B0F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4717A9-843A-4B41-867A-689D67A82FCD}" type="datetimeFigureOut">
              <a:rPr lang="en-US" smtClean="0"/>
              <a:t>3/9/20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35503-BF73-4D73-8001-C2E5499C6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13713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7657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422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2849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3346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3268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2094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7620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7995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8489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219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42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6219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65921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3840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3408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0331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3608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313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discuss “installments”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1361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2966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5664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0600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discuss “outstanding balance” </a:t>
            </a:r>
            <a:r>
              <a:rPr lang="mr-IN" dirty="0"/>
              <a:t>–</a:t>
            </a:r>
            <a:r>
              <a:rPr lang="en-US" baseline="0" dirty="0"/>
              <a:t> call it the loan balance in the slide (or just the balance)</a:t>
            </a:r>
            <a:r>
              <a:rPr lang="en-US" dirty="0"/>
              <a:t>, “outstanding principal”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662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90187-1CCF-4FCD-9CBC-11A557DEAEE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3/9/20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655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58E8-D4FA-423E-881E-BA32EB7A853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3/9/20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679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8BEE0-3AD9-4192-A681-FC77C47CF20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3/9/20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559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141B-795E-4D57-9CD4-8C770378E8D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3/9/20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0CD2DBBC-8E0E-46B9-B7D6-5F800ED14032}"/>
              </a:ext>
            </a:extLst>
          </p:cNvPr>
          <p:cNvSpPr/>
          <p:nvPr userDrawn="1"/>
        </p:nvSpPr>
        <p:spPr>
          <a:xfrm flipH="1">
            <a:off x="8153397" y="6156325"/>
            <a:ext cx="990604" cy="701675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59D0E11C-2ADE-4925-9177-AC33D97599D3}"/>
              </a:ext>
            </a:extLst>
          </p:cNvPr>
          <p:cNvSpPr/>
          <p:nvPr userDrawn="1"/>
        </p:nvSpPr>
        <p:spPr>
          <a:xfrm rot="10800000" flipH="1">
            <a:off x="1" y="0"/>
            <a:ext cx="990604" cy="701675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20552" y="6443971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467866-7D52-4EF4-8FFB-3DF23ED28A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635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AA9C5-E0AD-4E3D-94F1-95DE4C502CE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3/9/20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9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FF809-0DA7-4D65-BD95-D2F265F7378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3/9/20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64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8B10-A634-458F-B5BB-E8B114EBC6B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3/9/20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184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20DD9-9FBD-4237-A5B7-49EE45D2433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3/9/20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4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2DC52-D7DF-495D-B5B6-5D40280A9EE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3/9/20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981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88E19-5FC3-4945-B5A0-6C0954FF904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3/9/20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379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9282-71C7-4628-9EB2-6761676C28F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3/9/20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235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072BC-402C-4487-8512-894C0D0004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3/9/20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910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571500" algn="l" defTabSz="914400" rtl="0" eaLnBrk="1" latinLnBrk="0" hangingPunct="1">
        <a:spcBef>
          <a:spcPct val="20000"/>
        </a:spcBef>
        <a:buFont typeface="+mj-lt"/>
        <a:buAutoNum type="romanLcPeriod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Ø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image" Target="../media/image140.png"/><Relationship Id="rId4" Type="http://schemas.openxmlformats.org/officeDocument/2006/relationships/image" Target="../media/image10.png"/><Relationship Id="rId9" Type="http://schemas.openxmlformats.org/officeDocument/2006/relationships/image" Target="../media/image11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9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40.png"/><Relationship Id="rId5" Type="http://schemas.openxmlformats.org/officeDocument/2006/relationships/image" Target="../media/image11.png"/><Relationship Id="rId10" Type="http://schemas.openxmlformats.org/officeDocument/2006/relationships/image" Target="../media/image110.png"/><Relationship Id="rId4" Type="http://schemas.openxmlformats.org/officeDocument/2006/relationships/image" Target="../media/image13.png"/><Relationship Id="rId9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40.png"/><Relationship Id="rId4" Type="http://schemas.openxmlformats.org/officeDocument/2006/relationships/image" Target="../media/image10.png"/><Relationship Id="rId9" Type="http://schemas.openxmlformats.org/officeDocument/2006/relationships/image" Target="../media/image1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40.png"/><Relationship Id="rId4" Type="http://schemas.openxmlformats.org/officeDocument/2006/relationships/image" Target="../media/image10.png"/><Relationship Id="rId9" Type="http://schemas.openxmlformats.org/officeDocument/2006/relationships/image" Target="../media/image11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9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40.png"/><Relationship Id="rId5" Type="http://schemas.openxmlformats.org/officeDocument/2006/relationships/image" Target="../media/image11.png"/><Relationship Id="rId10" Type="http://schemas.openxmlformats.org/officeDocument/2006/relationships/image" Target="../media/image110.png"/><Relationship Id="rId4" Type="http://schemas.openxmlformats.org/officeDocument/2006/relationships/image" Target="../media/image13.png"/><Relationship Id="rId9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9.png"/><Relationship Id="rId7" Type="http://schemas.openxmlformats.org/officeDocument/2006/relationships/image" Target="../media/image10.png"/><Relationship Id="rId12" Type="http://schemas.openxmlformats.org/officeDocument/2006/relationships/image" Target="../media/image18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40.png"/><Relationship Id="rId5" Type="http://schemas.openxmlformats.org/officeDocument/2006/relationships/image" Target="../media/image11.png"/><Relationship Id="rId10" Type="http://schemas.openxmlformats.org/officeDocument/2006/relationships/image" Target="../media/image110.png"/><Relationship Id="rId4" Type="http://schemas.openxmlformats.org/officeDocument/2006/relationships/image" Target="../media/image13.png"/><Relationship Id="rId9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0.png"/><Relationship Id="rId12" Type="http://schemas.openxmlformats.org/officeDocument/2006/relationships/image" Target="../media/image18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40.png"/><Relationship Id="rId5" Type="http://schemas.openxmlformats.org/officeDocument/2006/relationships/image" Target="../media/image11.png"/><Relationship Id="rId10" Type="http://schemas.openxmlformats.org/officeDocument/2006/relationships/image" Target="../media/image110.png"/><Relationship Id="rId4" Type="http://schemas.openxmlformats.org/officeDocument/2006/relationships/image" Target="../media/image13.png"/><Relationship Id="rId9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0.png"/><Relationship Id="rId12" Type="http://schemas.openxmlformats.org/officeDocument/2006/relationships/image" Target="../media/image18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40.png"/><Relationship Id="rId5" Type="http://schemas.openxmlformats.org/officeDocument/2006/relationships/image" Target="../media/image11.png"/><Relationship Id="rId10" Type="http://schemas.openxmlformats.org/officeDocument/2006/relationships/image" Target="../media/image110.png"/><Relationship Id="rId4" Type="http://schemas.openxmlformats.org/officeDocument/2006/relationships/image" Target="../media/image13.png"/><Relationship Id="rId9" Type="http://schemas.openxmlformats.org/officeDocument/2006/relationships/image" Target="../media/image16.png"/><Relationship Id="rId14" Type="http://schemas.openxmlformats.org/officeDocument/2006/relationships/image" Target="../media/image20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0.png"/><Relationship Id="rId12" Type="http://schemas.openxmlformats.org/officeDocument/2006/relationships/image" Target="../media/image18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40.png"/><Relationship Id="rId5" Type="http://schemas.openxmlformats.org/officeDocument/2006/relationships/image" Target="../media/image11.png"/><Relationship Id="rId15" Type="http://schemas.openxmlformats.org/officeDocument/2006/relationships/image" Target="../media/image21.png"/><Relationship Id="rId10" Type="http://schemas.openxmlformats.org/officeDocument/2006/relationships/image" Target="../media/image110.png"/><Relationship Id="rId4" Type="http://schemas.openxmlformats.org/officeDocument/2006/relationships/image" Target="../media/image13.png"/><Relationship Id="rId9" Type="http://schemas.openxmlformats.org/officeDocument/2006/relationships/image" Target="../media/image16.png"/><Relationship Id="rId14" Type="http://schemas.openxmlformats.org/officeDocument/2006/relationships/image" Target="../media/image20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9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40.png"/><Relationship Id="rId5" Type="http://schemas.openxmlformats.org/officeDocument/2006/relationships/image" Target="../media/image11.png"/><Relationship Id="rId10" Type="http://schemas.openxmlformats.org/officeDocument/2006/relationships/image" Target="../media/image110.png"/><Relationship Id="rId4" Type="http://schemas.openxmlformats.org/officeDocument/2006/relationships/image" Target="../media/image13.png"/><Relationship Id="rId9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9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22.png"/><Relationship Id="rId5" Type="http://schemas.openxmlformats.org/officeDocument/2006/relationships/image" Target="../media/image11.png"/><Relationship Id="rId10" Type="http://schemas.openxmlformats.org/officeDocument/2006/relationships/image" Target="../media/image140.png"/><Relationship Id="rId4" Type="http://schemas.openxmlformats.org/officeDocument/2006/relationships/image" Target="../media/image10.png"/><Relationship Id="rId9" Type="http://schemas.openxmlformats.org/officeDocument/2006/relationships/image" Target="../media/image110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4.png"/><Relationship Id="rId3" Type="http://schemas.openxmlformats.org/officeDocument/2006/relationships/image" Target="../media/image9.png"/><Relationship Id="rId7" Type="http://schemas.openxmlformats.org/officeDocument/2006/relationships/image" Target="../media/image15.png"/><Relationship Id="rId12" Type="http://schemas.openxmlformats.org/officeDocument/2006/relationships/image" Target="../media/image2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22.png"/><Relationship Id="rId5" Type="http://schemas.openxmlformats.org/officeDocument/2006/relationships/image" Target="../media/image11.png"/><Relationship Id="rId10" Type="http://schemas.openxmlformats.org/officeDocument/2006/relationships/image" Target="../media/image140.png"/><Relationship Id="rId4" Type="http://schemas.openxmlformats.org/officeDocument/2006/relationships/image" Target="../media/image10.png"/><Relationship Id="rId9" Type="http://schemas.openxmlformats.org/officeDocument/2006/relationships/image" Target="../media/image110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4.png"/><Relationship Id="rId3" Type="http://schemas.openxmlformats.org/officeDocument/2006/relationships/image" Target="../media/image9.png"/><Relationship Id="rId7" Type="http://schemas.openxmlformats.org/officeDocument/2006/relationships/image" Target="../media/image15.png"/><Relationship Id="rId12" Type="http://schemas.openxmlformats.org/officeDocument/2006/relationships/image" Target="../media/image2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22.png"/><Relationship Id="rId5" Type="http://schemas.openxmlformats.org/officeDocument/2006/relationships/image" Target="../media/image11.png"/><Relationship Id="rId10" Type="http://schemas.openxmlformats.org/officeDocument/2006/relationships/image" Target="../media/image140.png"/><Relationship Id="rId4" Type="http://schemas.openxmlformats.org/officeDocument/2006/relationships/image" Target="../media/image10.png"/><Relationship Id="rId9" Type="http://schemas.openxmlformats.org/officeDocument/2006/relationships/image" Target="../media/image110.png"/><Relationship Id="rId14" Type="http://schemas.openxmlformats.org/officeDocument/2006/relationships/image" Target="../media/image25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4.png"/><Relationship Id="rId3" Type="http://schemas.openxmlformats.org/officeDocument/2006/relationships/image" Target="../media/image9.png"/><Relationship Id="rId7" Type="http://schemas.openxmlformats.org/officeDocument/2006/relationships/image" Target="../media/image15.png"/><Relationship Id="rId12" Type="http://schemas.openxmlformats.org/officeDocument/2006/relationships/image" Target="../media/image2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22.png"/><Relationship Id="rId5" Type="http://schemas.openxmlformats.org/officeDocument/2006/relationships/image" Target="../media/image11.png"/><Relationship Id="rId15" Type="http://schemas.openxmlformats.org/officeDocument/2006/relationships/image" Target="../media/image26.png"/><Relationship Id="rId10" Type="http://schemas.openxmlformats.org/officeDocument/2006/relationships/image" Target="../media/image140.png"/><Relationship Id="rId4" Type="http://schemas.openxmlformats.org/officeDocument/2006/relationships/image" Target="../media/image10.png"/><Relationship Id="rId9" Type="http://schemas.openxmlformats.org/officeDocument/2006/relationships/image" Target="../media/image110.png"/><Relationship Id="rId14" Type="http://schemas.openxmlformats.org/officeDocument/2006/relationships/image" Target="../media/image2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C05F3E-9E57-49A8-863B-BEBB25AAAE31}"/>
              </a:ext>
            </a:extLst>
          </p:cNvPr>
          <p:cNvSpPr/>
          <p:nvPr/>
        </p:nvSpPr>
        <p:spPr>
          <a:xfrm>
            <a:off x="0" y="4344683"/>
            <a:ext cx="9144000" cy="7753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9DD6B75-5E8A-418C-944D-A59F4AB206AE}"/>
              </a:ext>
            </a:extLst>
          </p:cNvPr>
          <p:cNvCxnSpPr/>
          <p:nvPr/>
        </p:nvCxnSpPr>
        <p:spPr>
          <a:xfrm>
            <a:off x="643467" y="2154699"/>
            <a:ext cx="7857066" cy="0"/>
          </a:xfrm>
          <a:prstGeom prst="line">
            <a:avLst/>
          </a:prstGeom>
          <a:ln w="12700">
            <a:gradFill flip="none" rotWithShape="1">
              <a:gsLst>
                <a:gs pos="0">
                  <a:schemeClr val="bg1"/>
                </a:gs>
                <a:gs pos="15000">
                  <a:schemeClr val="tx1">
                    <a:lumMod val="75000"/>
                    <a:lumOff val="25000"/>
                  </a:schemeClr>
                </a:gs>
                <a:gs pos="85000">
                  <a:schemeClr val="tx1">
                    <a:lumMod val="75000"/>
                    <a:lumOff val="2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8AA8FFBD-8F59-45E4-A951-3BDF390EFE28}"/>
              </a:ext>
            </a:extLst>
          </p:cNvPr>
          <p:cNvSpPr/>
          <p:nvPr/>
        </p:nvSpPr>
        <p:spPr>
          <a:xfrm>
            <a:off x="2349344" y="1383414"/>
            <a:ext cx="444531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spc="300" dirty="0">
                <a:latin typeface="Bold sand ms"/>
                <a:cs typeface="Mongolian Baiti" panose="03000500000000000000" pitchFamily="66" charset="0"/>
              </a:rPr>
              <a:t>SOA Exam FM</a:t>
            </a:r>
            <a:endParaRPr lang="mk-MK" sz="4400" b="1" spc="300" dirty="0">
              <a:latin typeface="Bold sand ms"/>
              <a:cs typeface="Mongolian Baiti" panose="03000500000000000000" pitchFamily="66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A4C1F0D-0DDC-4F66-A892-952589DE9CD9}"/>
              </a:ext>
            </a:extLst>
          </p:cNvPr>
          <p:cNvSpPr/>
          <p:nvPr/>
        </p:nvSpPr>
        <p:spPr>
          <a:xfrm>
            <a:off x="643469" y="2161529"/>
            <a:ext cx="78570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Bold sand ms"/>
                <a:cs typeface="Calibri Light" panose="020F0302020204030204" pitchFamily="34" charset="0"/>
              </a:rPr>
              <a:t>Module 3 – Section 1</a:t>
            </a:r>
            <a:endParaRPr lang="mk-MK" sz="2800" dirty="0">
              <a:latin typeface="Bold sand ms"/>
              <a:cs typeface="Calibri Light" panose="020F0302020204030204" pitchFamily="34" charset="0"/>
            </a:endParaRPr>
          </a:p>
          <a:p>
            <a:pPr algn="ctr"/>
            <a:endParaRPr lang="mk-MK" sz="2800" dirty="0">
              <a:latin typeface="Bold sand ms"/>
              <a:cs typeface="Calibri Light" panose="020F0302020204030204" pitchFamily="34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97156F5-7FA1-4E55-B8F7-3EF8D2C43323}"/>
              </a:ext>
            </a:extLst>
          </p:cNvPr>
          <p:cNvCxnSpPr/>
          <p:nvPr/>
        </p:nvCxnSpPr>
        <p:spPr>
          <a:xfrm>
            <a:off x="643467" y="2684749"/>
            <a:ext cx="7857066" cy="0"/>
          </a:xfrm>
          <a:prstGeom prst="line">
            <a:avLst/>
          </a:prstGeom>
          <a:ln w="12700">
            <a:gradFill flip="none" rotWithShape="1">
              <a:gsLst>
                <a:gs pos="0">
                  <a:schemeClr val="bg1"/>
                </a:gs>
                <a:gs pos="15000">
                  <a:schemeClr val="tx1">
                    <a:lumMod val="75000"/>
                    <a:lumOff val="25000"/>
                  </a:schemeClr>
                </a:gs>
                <a:gs pos="85000">
                  <a:schemeClr val="tx1">
                    <a:lumMod val="75000"/>
                    <a:lumOff val="2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FB7C72F6-BD2D-423F-BC67-66618F619D7B}"/>
              </a:ext>
            </a:extLst>
          </p:cNvPr>
          <p:cNvSpPr/>
          <p:nvPr/>
        </p:nvSpPr>
        <p:spPr>
          <a:xfrm>
            <a:off x="0" y="4425860"/>
            <a:ext cx="9144000" cy="643533"/>
          </a:xfrm>
          <a:prstGeom prst="rect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04938B3-7A68-4666-A8FA-CA571DB57FCC}"/>
              </a:ext>
            </a:extLst>
          </p:cNvPr>
          <p:cNvSpPr/>
          <p:nvPr/>
        </p:nvSpPr>
        <p:spPr>
          <a:xfrm>
            <a:off x="0" y="4409192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Bold sand ms"/>
                <a:cs typeface="Mongolian Baiti" panose="03000500000000000000" pitchFamily="66" charset="0"/>
              </a:rPr>
              <a:t>Loan Notation and Terminology</a:t>
            </a:r>
            <a:endParaRPr lang="mk-MK" sz="3600" dirty="0">
              <a:solidFill>
                <a:schemeClr val="bg1"/>
              </a:solidFill>
              <a:latin typeface="Bold sand ms"/>
              <a:cs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695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295400" y="2953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>
            <a:cxnSpLocks/>
          </p:cNvCxnSpPr>
          <p:nvPr/>
        </p:nvCxnSpPr>
        <p:spPr>
          <a:xfrm>
            <a:off x="2590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3352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6482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397752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7752" y="2286000"/>
                <a:ext cx="612648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Timeline</a:t>
            </a:r>
          </a:p>
        </p:txBody>
      </p: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1828800" y="321564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752600" y="3657600"/>
                <a:ext cx="19922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𝐿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657600"/>
                <a:ext cx="199222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31250" r="-28125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905000" y="3657600"/>
                <a:ext cx="169507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loan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amount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3657600"/>
                <a:ext cx="169507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439" t="-146000" r="-2518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>
            <a:cxnSpLocks/>
          </p:cNvCxnSpPr>
          <p:nvPr/>
        </p:nvCxnSpPr>
        <p:spPr>
          <a:xfrm>
            <a:off x="6705600" y="284240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0744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295400" y="2953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>
            <a:cxnSpLocks/>
          </p:cNvCxnSpPr>
          <p:nvPr/>
        </p:nvCxnSpPr>
        <p:spPr>
          <a:xfrm>
            <a:off x="2590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3352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1148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953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286000"/>
                <a:ext cx="612648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8674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2286000"/>
                <a:ext cx="3810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>
          <a:xfrm>
            <a:off x="5257800" y="3244795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141690" y="3676302"/>
                <a:ext cx="34471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1690" y="3676302"/>
                <a:ext cx="344710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15789" r="-7018" b="-156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390729" y="3657600"/>
                <a:ext cx="3753271" cy="3215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balance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just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1" i="0" smtClean="0">
                          <a:latin typeface="Cambria Math" charset="0"/>
                        </a:rPr>
                        <m:t>𝐚𝐟𝐭𝐞𝐫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0729" y="3657600"/>
                <a:ext cx="3753271" cy="321563"/>
              </a:xfrm>
              <a:prstGeom prst="rect">
                <a:avLst/>
              </a:prstGeom>
              <a:blipFill rotWithShape="0">
                <a:blip r:embed="rId9"/>
                <a:stretch>
                  <a:fillRect t="-132075" r="-1299" b="-1698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Timeline</a:t>
            </a:r>
          </a:p>
        </p:txBody>
      </p: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1828800" y="321564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752600" y="3657600"/>
                <a:ext cx="19922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𝐿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657600"/>
                <a:ext cx="199222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31250" r="-28125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905000" y="3657600"/>
                <a:ext cx="169507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loan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amount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3657600"/>
                <a:ext cx="1695079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1439" t="-146000" r="-2518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>
            <a:cxnSpLocks/>
          </p:cNvCxnSpPr>
          <p:nvPr/>
        </p:nvCxnSpPr>
        <p:spPr>
          <a:xfrm>
            <a:off x="5257800" y="284240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08032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295400" y="2953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>
            <a:cxnSpLocks/>
          </p:cNvCxnSpPr>
          <p:nvPr/>
        </p:nvCxnSpPr>
        <p:spPr>
          <a:xfrm>
            <a:off x="2590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3352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6482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397752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7752" y="2286000"/>
                <a:ext cx="612648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Timeline</a:t>
            </a:r>
          </a:p>
        </p:txBody>
      </p: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1828800" y="321564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752600" y="3657600"/>
                <a:ext cx="19922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𝐿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657600"/>
                <a:ext cx="199222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31250" r="-28125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905000" y="3657600"/>
                <a:ext cx="169507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loan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amount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3657600"/>
                <a:ext cx="169507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439" t="-146000" r="-2518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>
            <a:cxnSpLocks/>
          </p:cNvCxnSpPr>
          <p:nvPr/>
        </p:nvCxnSpPr>
        <p:spPr>
          <a:xfrm>
            <a:off x="6705600" y="284240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574766" y="3657600"/>
                <a:ext cx="81663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4766" y="3657600"/>
                <a:ext cx="816634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7463" r="-6716" b="-1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6711696" y="321564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33199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295400" y="2953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>
            <a:cxnSpLocks/>
          </p:cNvCxnSpPr>
          <p:nvPr/>
        </p:nvCxnSpPr>
        <p:spPr>
          <a:xfrm>
            <a:off x="2590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3352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6482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397752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7752" y="2286000"/>
                <a:ext cx="612648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Timeline</a:t>
            </a:r>
          </a:p>
        </p:txBody>
      </p: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1828800" y="321564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752600" y="3657600"/>
                <a:ext cx="19922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𝐿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657600"/>
                <a:ext cx="199222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31250" r="-28125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905000" y="3657600"/>
                <a:ext cx="169507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loan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amount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3657600"/>
                <a:ext cx="169507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439" t="-146000" r="-2518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>
            <a:cxnSpLocks/>
          </p:cNvCxnSpPr>
          <p:nvPr/>
        </p:nvCxnSpPr>
        <p:spPr>
          <a:xfrm>
            <a:off x="6705600" y="284240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574766" y="3657600"/>
                <a:ext cx="81663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𝑛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4766" y="3657600"/>
                <a:ext cx="816634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7463" r="-6716" b="-1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>
            <a:cxnSpLocks/>
          </p:cNvCxnSpPr>
          <p:nvPr/>
        </p:nvCxnSpPr>
        <p:spPr>
          <a:xfrm>
            <a:off x="6711696" y="321564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657600" y="3657600"/>
                <a:ext cx="59798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3657600"/>
                <a:ext cx="597984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4082" r="-4082" b="-1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57363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295400" y="2953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>
            <a:cxnSpLocks/>
          </p:cNvCxnSpPr>
          <p:nvPr/>
        </p:nvCxnSpPr>
        <p:spPr>
          <a:xfrm>
            <a:off x="2590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3352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1148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953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286000"/>
                <a:ext cx="612648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8674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2286000"/>
                <a:ext cx="3810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>
          <a:xfrm>
            <a:off x="5257800" y="3244795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141690" y="3676302"/>
                <a:ext cx="34471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1690" y="3676302"/>
                <a:ext cx="344710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15789" r="-7018" b="-156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390729" y="3657600"/>
                <a:ext cx="3753271" cy="3215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balance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just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1" i="0" smtClean="0">
                          <a:latin typeface="Cambria Math" charset="0"/>
                        </a:rPr>
                        <m:t>𝐚𝐟𝐭𝐞𝐫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0729" y="3657600"/>
                <a:ext cx="3753271" cy="321563"/>
              </a:xfrm>
              <a:prstGeom prst="rect">
                <a:avLst/>
              </a:prstGeom>
              <a:blipFill rotWithShape="0">
                <a:blip r:embed="rId9"/>
                <a:stretch>
                  <a:fillRect t="-132075" r="-1299" b="-1698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Timeline</a:t>
            </a:r>
          </a:p>
        </p:txBody>
      </p: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1828800" y="321564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752600" y="3657600"/>
                <a:ext cx="19922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𝐿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657600"/>
                <a:ext cx="199222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31250" r="-28125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905000" y="3657600"/>
                <a:ext cx="169507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loan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amount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3657600"/>
                <a:ext cx="1695079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1439" t="-146000" r="-2518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>
            <a:cxnSpLocks/>
          </p:cNvCxnSpPr>
          <p:nvPr/>
        </p:nvCxnSpPr>
        <p:spPr>
          <a:xfrm>
            <a:off x="5257800" y="284240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02518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295400" y="2953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>
            <a:cxnSpLocks/>
          </p:cNvCxnSpPr>
          <p:nvPr/>
        </p:nvCxnSpPr>
        <p:spPr>
          <a:xfrm>
            <a:off x="2590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3352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1148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953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286000"/>
                <a:ext cx="612648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8674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2286000"/>
                <a:ext cx="3810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>
          <a:xfrm>
            <a:off x="5257800" y="3244795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141690" y="3676302"/>
                <a:ext cx="34471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1690" y="3676302"/>
                <a:ext cx="344710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15789" r="-7018" b="-156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390729" y="3657600"/>
                <a:ext cx="3753271" cy="3215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balance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just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1" i="0" smtClean="0">
                          <a:latin typeface="Cambria Math" charset="0"/>
                        </a:rPr>
                        <m:t>𝐚𝐟𝐭𝐞𝐫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0729" y="3657600"/>
                <a:ext cx="3753271" cy="321563"/>
              </a:xfrm>
              <a:prstGeom prst="rect">
                <a:avLst/>
              </a:prstGeom>
              <a:blipFill rotWithShape="0">
                <a:blip r:embed="rId9"/>
                <a:stretch>
                  <a:fillRect t="-132075" r="-1299" b="-1698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Timeline</a:t>
            </a:r>
          </a:p>
        </p:txBody>
      </p: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1828800" y="321564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752600" y="3657600"/>
                <a:ext cx="19922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𝐿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657600"/>
                <a:ext cx="199222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31250" r="-28125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905000" y="3657600"/>
                <a:ext cx="169507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loan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amount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3657600"/>
                <a:ext cx="1695079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1439" t="-146000" r="-2518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>
            <a:cxnSpLocks/>
          </p:cNvCxnSpPr>
          <p:nvPr/>
        </p:nvCxnSpPr>
        <p:spPr>
          <a:xfrm>
            <a:off x="5257800" y="284240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600200" y="4707637"/>
                <a:ext cx="3679597" cy="3215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smtClean="0">
                          <a:latin typeface="Cambria Math" charset="0"/>
                        </a:rPr>
                        <m:t>B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alance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just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1" i="0" smtClean="0">
                          <a:latin typeface="Cambria Math" charset="0"/>
                        </a:rPr>
                        <m:t>𝐛𝐞𝐟𝐨𝐫𝐞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4707637"/>
                <a:ext cx="3679597" cy="321563"/>
              </a:xfrm>
              <a:prstGeom prst="rect">
                <a:avLst/>
              </a:prstGeom>
              <a:blipFill rotWithShape="0">
                <a:blip r:embed="rId12"/>
                <a:stretch>
                  <a:fillRect l="-1327" t="-132075" r="-1658" b="-1716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73328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295400" y="2953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>
            <a:cxnSpLocks/>
          </p:cNvCxnSpPr>
          <p:nvPr/>
        </p:nvCxnSpPr>
        <p:spPr>
          <a:xfrm>
            <a:off x="2590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3352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1148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953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286000"/>
                <a:ext cx="612648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8674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2286000"/>
                <a:ext cx="3810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>
          <a:xfrm>
            <a:off x="5257800" y="3244795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141690" y="3676302"/>
                <a:ext cx="34471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1690" y="3676302"/>
                <a:ext cx="344710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15789" r="-7018" b="-156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390729" y="3657600"/>
                <a:ext cx="3753271" cy="3215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balance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just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1" i="0" smtClean="0">
                          <a:latin typeface="Cambria Math" charset="0"/>
                        </a:rPr>
                        <m:t>𝐚𝐟𝐭𝐞𝐫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0729" y="3657600"/>
                <a:ext cx="3753271" cy="321563"/>
              </a:xfrm>
              <a:prstGeom prst="rect">
                <a:avLst/>
              </a:prstGeom>
              <a:blipFill rotWithShape="0">
                <a:blip r:embed="rId9"/>
                <a:stretch>
                  <a:fillRect t="-132075" r="-1299" b="-1698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Timeline</a:t>
            </a:r>
          </a:p>
        </p:txBody>
      </p: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1828800" y="321564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752600" y="3657600"/>
                <a:ext cx="19922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𝐿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657600"/>
                <a:ext cx="199222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31250" r="-28125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905000" y="3657600"/>
                <a:ext cx="169507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loan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amount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3657600"/>
                <a:ext cx="1695079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1439" t="-146000" r="-2518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>
            <a:cxnSpLocks/>
          </p:cNvCxnSpPr>
          <p:nvPr/>
        </p:nvCxnSpPr>
        <p:spPr>
          <a:xfrm>
            <a:off x="5257800" y="284240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600200" y="4707637"/>
                <a:ext cx="3679597" cy="3215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smtClean="0">
                          <a:latin typeface="Cambria Math" charset="0"/>
                        </a:rPr>
                        <m:t>B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alance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just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1" i="0" smtClean="0">
                          <a:latin typeface="Cambria Math" charset="0"/>
                        </a:rPr>
                        <m:t>𝐛𝐞𝐟𝐨𝐫𝐞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4707637"/>
                <a:ext cx="3679597" cy="321563"/>
              </a:xfrm>
              <a:prstGeom prst="rect">
                <a:avLst/>
              </a:prstGeom>
              <a:blipFill rotWithShape="0">
                <a:blip r:embed="rId12"/>
                <a:stretch>
                  <a:fillRect l="-1327" t="-132075" r="-1658" b="-1716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312664" y="4672584"/>
                <a:ext cx="837537" cy="3778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𝑏𝑒𝑓</m:t>
                          </m:r>
                        </m:sup>
                      </m:sSub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2664" y="4672584"/>
                <a:ext cx="837537" cy="377860"/>
              </a:xfrm>
              <a:prstGeom prst="rect">
                <a:avLst/>
              </a:prstGeom>
              <a:blipFill rotWithShape="0">
                <a:blip r:embed="rId13"/>
                <a:stretch>
                  <a:fillRect l="-3650" t="-4918" r="-4380" b="-16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45458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295400" y="2953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>
            <a:cxnSpLocks/>
          </p:cNvCxnSpPr>
          <p:nvPr/>
        </p:nvCxnSpPr>
        <p:spPr>
          <a:xfrm>
            <a:off x="2590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3352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1148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953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286000"/>
                <a:ext cx="612648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8674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2286000"/>
                <a:ext cx="3810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>
          <a:xfrm>
            <a:off x="5257800" y="3244795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141690" y="3676302"/>
                <a:ext cx="34471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1690" y="3676302"/>
                <a:ext cx="344710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15789" r="-7018" b="-156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390729" y="3657600"/>
                <a:ext cx="3753271" cy="3215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balance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just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1" i="0" smtClean="0">
                          <a:latin typeface="Cambria Math" charset="0"/>
                        </a:rPr>
                        <m:t>𝐚𝐟𝐭𝐞𝐫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0729" y="3657600"/>
                <a:ext cx="3753271" cy="321563"/>
              </a:xfrm>
              <a:prstGeom prst="rect">
                <a:avLst/>
              </a:prstGeom>
              <a:blipFill rotWithShape="0">
                <a:blip r:embed="rId9"/>
                <a:stretch>
                  <a:fillRect t="-132075" r="-1299" b="-1698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Timeline</a:t>
            </a:r>
          </a:p>
        </p:txBody>
      </p: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1828800" y="321564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752600" y="3657600"/>
                <a:ext cx="19922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𝐿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657600"/>
                <a:ext cx="199222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31250" r="-28125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905000" y="3657600"/>
                <a:ext cx="169507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loan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amount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3657600"/>
                <a:ext cx="1695079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1439" t="-146000" r="-2518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>
            <a:cxnSpLocks/>
          </p:cNvCxnSpPr>
          <p:nvPr/>
        </p:nvCxnSpPr>
        <p:spPr>
          <a:xfrm>
            <a:off x="5257800" y="284240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600200" y="4707637"/>
                <a:ext cx="3679597" cy="3215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smtClean="0">
                          <a:latin typeface="Cambria Math" charset="0"/>
                        </a:rPr>
                        <m:t>B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alance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just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1" i="0" smtClean="0">
                          <a:latin typeface="Cambria Math" charset="0"/>
                        </a:rPr>
                        <m:t>𝐛𝐞𝐟𝐨𝐫𝐞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4707637"/>
                <a:ext cx="3679597" cy="321563"/>
              </a:xfrm>
              <a:prstGeom prst="rect">
                <a:avLst/>
              </a:prstGeom>
              <a:blipFill rotWithShape="0">
                <a:blip r:embed="rId12"/>
                <a:stretch>
                  <a:fillRect l="-1327" t="-132075" r="-1658" b="-1716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312664" y="4672584"/>
                <a:ext cx="837537" cy="3778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𝑏𝑒𝑓</m:t>
                          </m:r>
                        </m:sup>
                      </m:sSub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2664" y="4672584"/>
                <a:ext cx="837537" cy="377860"/>
              </a:xfrm>
              <a:prstGeom prst="rect">
                <a:avLst/>
              </a:prstGeom>
              <a:blipFill rotWithShape="0">
                <a:blip r:embed="rId13"/>
                <a:stretch>
                  <a:fillRect l="-3650" t="-4918" r="-4380" b="-16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514600" y="5638800"/>
                <a:ext cx="1769395" cy="3778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  <m:sup>
                          <m:r>
                            <a:rPr lang="en-US" sz="2000" i="1">
                              <a:latin typeface="Cambria Math" charset="0"/>
                            </a:rPr>
                            <m:t>𝑏𝑒𝑓</m:t>
                          </m:r>
                        </m:sup>
                      </m:sSubSup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5638800"/>
                <a:ext cx="1769395" cy="377860"/>
              </a:xfrm>
              <a:prstGeom prst="rect">
                <a:avLst/>
              </a:prstGeom>
              <a:blipFill rotWithShape="0">
                <a:blip r:embed="rId14"/>
                <a:stretch>
                  <a:fillRect l="-3103" t="-3226" r="-690" b="-161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93461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295400" y="2953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>
            <a:cxnSpLocks/>
          </p:cNvCxnSpPr>
          <p:nvPr/>
        </p:nvCxnSpPr>
        <p:spPr>
          <a:xfrm>
            <a:off x="2590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3352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1148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953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286000"/>
                <a:ext cx="612648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8674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2286000"/>
                <a:ext cx="3810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>
          <a:xfrm>
            <a:off x="5257800" y="3244795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141690" y="3676302"/>
                <a:ext cx="34471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1690" y="3676302"/>
                <a:ext cx="344710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15789" r="-7018" b="-156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390729" y="3657600"/>
                <a:ext cx="3753271" cy="3215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balance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just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1" i="0" smtClean="0">
                          <a:latin typeface="Cambria Math" charset="0"/>
                        </a:rPr>
                        <m:t>𝐚𝐟𝐭𝐞𝐫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0729" y="3657600"/>
                <a:ext cx="3753271" cy="321563"/>
              </a:xfrm>
              <a:prstGeom prst="rect">
                <a:avLst/>
              </a:prstGeom>
              <a:blipFill rotWithShape="0">
                <a:blip r:embed="rId9"/>
                <a:stretch>
                  <a:fillRect t="-132075" r="-1299" b="-1698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Timeline</a:t>
            </a:r>
          </a:p>
        </p:txBody>
      </p: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1828800" y="321564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752600" y="3657600"/>
                <a:ext cx="19922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𝐿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657600"/>
                <a:ext cx="199222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31250" r="-28125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905000" y="3657600"/>
                <a:ext cx="169507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loan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amount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3657600"/>
                <a:ext cx="1695079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1439" t="-146000" r="-2518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>
            <a:cxnSpLocks/>
          </p:cNvCxnSpPr>
          <p:nvPr/>
        </p:nvCxnSpPr>
        <p:spPr>
          <a:xfrm>
            <a:off x="5257800" y="284240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600200" y="4707637"/>
                <a:ext cx="3679597" cy="3215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smtClean="0">
                          <a:latin typeface="Cambria Math" charset="0"/>
                        </a:rPr>
                        <m:t>B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alance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just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1" i="0" smtClean="0">
                          <a:latin typeface="Cambria Math" charset="0"/>
                        </a:rPr>
                        <m:t>𝐛𝐞𝐟𝐨𝐫𝐞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4707637"/>
                <a:ext cx="3679597" cy="321563"/>
              </a:xfrm>
              <a:prstGeom prst="rect">
                <a:avLst/>
              </a:prstGeom>
              <a:blipFill rotWithShape="0">
                <a:blip r:embed="rId12"/>
                <a:stretch>
                  <a:fillRect l="-1327" t="-132075" r="-1658" b="-1716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312664" y="4672584"/>
                <a:ext cx="837537" cy="3778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𝑏𝑒𝑓</m:t>
                          </m:r>
                        </m:sup>
                      </m:sSub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2664" y="4672584"/>
                <a:ext cx="837537" cy="377860"/>
              </a:xfrm>
              <a:prstGeom prst="rect">
                <a:avLst/>
              </a:prstGeom>
              <a:blipFill rotWithShape="0">
                <a:blip r:embed="rId13"/>
                <a:stretch>
                  <a:fillRect l="-3650" t="-4918" r="-4380" b="-16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514600" y="5638800"/>
                <a:ext cx="1769395" cy="3778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  <m:sup>
                          <m:r>
                            <a:rPr lang="en-US" sz="2000" i="1">
                              <a:latin typeface="Cambria Math" charset="0"/>
                            </a:rPr>
                            <m:t>𝑏𝑒𝑓</m:t>
                          </m:r>
                        </m:sup>
                      </m:sSubSup>
                      <m:r>
                        <a:rPr lang="en-US" sz="2000" b="0" i="1" smtClean="0">
                          <a:latin typeface="Cambria Math" charset="0"/>
                        </a:rPr>
                        <m:t>−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5638800"/>
                <a:ext cx="1769395" cy="377860"/>
              </a:xfrm>
              <a:prstGeom prst="rect">
                <a:avLst/>
              </a:prstGeom>
              <a:blipFill rotWithShape="0">
                <a:blip r:embed="rId14"/>
                <a:stretch>
                  <a:fillRect l="-3103" t="-3226" r="-690" b="-161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419600" y="5638800"/>
                <a:ext cx="2119555" cy="3778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⇒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 </m:t>
                      </m:r>
                      <m:sSubSup>
                        <m:sSubSup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  <m:sup>
                          <m:r>
                            <a:rPr lang="en-US" sz="2000" i="1">
                              <a:latin typeface="Cambria Math" charset="0"/>
                            </a:rPr>
                            <m:t>𝑏𝑒𝑓</m:t>
                          </m:r>
                        </m:sup>
                      </m:sSubSup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i="1">
                          <a:latin typeface="Cambria Math" charset="0"/>
                        </a:rPr>
                        <m:t>+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5638800"/>
                <a:ext cx="2119555" cy="377860"/>
              </a:xfrm>
              <a:prstGeom prst="rect">
                <a:avLst/>
              </a:prstGeom>
              <a:blipFill rotWithShape="0">
                <a:blip r:embed="rId15"/>
                <a:stretch>
                  <a:fillRect l="-1724" t="-103226" r="-862" b="-1403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90823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295400" y="2953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>
            <a:cxnSpLocks/>
          </p:cNvCxnSpPr>
          <p:nvPr/>
        </p:nvCxnSpPr>
        <p:spPr>
          <a:xfrm>
            <a:off x="2590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3352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1148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28571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953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286000"/>
                <a:ext cx="612648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8674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2286000"/>
                <a:ext cx="38100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>
          <a:xfrm>
            <a:off x="5257800" y="3244795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141690" y="3676302"/>
                <a:ext cx="34471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1690" y="3676302"/>
                <a:ext cx="344710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15789" r="-7018" b="-156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390729" y="3657600"/>
                <a:ext cx="3753271" cy="3215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balance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just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1" i="0" smtClean="0">
                          <a:latin typeface="Cambria Math" charset="0"/>
                        </a:rPr>
                        <m:t>𝐚𝐟𝐭𝐞𝐫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0729" y="3657600"/>
                <a:ext cx="3753271" cy="321563"/>
              </a:xfrm>
              <a:prstGeom prst="rect">
                <a:avLst/>
              </a:prstGeom>
              <a:blipFill rotWithShape="0">
                <a:blip r:embed="rId9"/>
                <a:stretch>
                  <a:fillRect t="-132075" r="-1299" b="-1698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Timeline</a:t>
            </a:r>
          </a:p>
        </p:txBody>
      </p: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1828800" y="321564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752600" y="3657600"/>
                <a:ext cx="19922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𝐿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657600"/>
                <a:ext cx="199222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31250" r="-28125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905000" y="3657600"/>
                <a:ext cx="169507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loan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amount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3657600"/>
                <a:ext cx="1695079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1439" t="-146000" r="-2518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>
            <a:cxnSpLocks/>
          </p:cNvCxnSpPr>
          <p:nvPr/>
        </p:nvCxnSpPr>
        <p:spPr>
          <a:xfrm>
            <a:off x="5257800" y="284240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0838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57200" y="1494000"/>
                <a:ext cx="8001000" cy="452596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𝐿</m:t>
                      </m:r>
                      <m:r>
                        <a:rPr lang="en-US" sz="2400" b="0" i="1" smtClean="0">
                          <a:latin typeface="Cambria Math" charset="0"/>
                        </a:rPr>
                        <m:t> </m:t>
                      </m:r>
                      <m:r>
                        <a:rPr lang="en-US" sz="2400" b="0" i="0" smtClean="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Loan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Amount</m:t>
                      </m:r>
                    </m:oMath>
                  </m:oMathPara>
                </a14:m>
                <a:endParaRPr lang="en-US" sz="1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br>
                  <a:rPr lang="en-US" sz="900" dirty="0">
                    <a:solidFill>
                      <a:schemeClr val="tx1"/>
                    </a:solidFill>
                    <a:latin typeface="Bold sand ms"/>
                  </a:rPr>
                </a:br>
                <a:endParaRPr lang="en-US" sz="900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0"/>
                <a:ext cx="8001000" cy="4525963"/>
              </a:xfrm>
              <a:prstGeom prst="rect">
                <a:avLst/>
              </a:prstGeom>
              <a:blipFill rotWithShape="0">
                <a:blip r:embed="rId3"/>
                <a:stretch>
                  <a:fillRect t="-103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Notation and Terminology</a:t>
            </a:r>
          </a:p>
        </p:txBody>
      </p:sp>
    </p:spTree>
    <p:extLst>
      <p:ext uri="{BB962C8B-B14F-4D97-AF65-F5344CB8AC3E}">
        <p14:creationId xmlns:p14="http://schemas.microsoft.com/office/powerpoint/2010/main" val="8406584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295400" y="2953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>
            <a:cxnSpLocks/>
          </p:cNvCxnSpPr>
          <p:nvPr/>
        </p:nvCxnSpPr>
        <p:spPr>
          <a:xfrm>
            <a:off x="2590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3352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7338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953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286000"/>
                <a:ext cx="612648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8674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>
          <a:xfrm>
            <a:off x="5257800" y="3244795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141690" y="3676302"/>
                <a:ext cx="34471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1690" y="3676302"/>
                <a:ext cx="344710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5789" r="-7018" b="-156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390729" y="3657600"/>
                <a:ext cx="3753271" cy="3215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balance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just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1" i="0" smtClean="0">
                          <a:latin typeface="Cambria Math" charset="0"/>
                        </a:rPr>
                        <m:t>𝐚𝐟𝐭𝐞𝐫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0729" y="3657600"/>
                <a:ext cx="3753271" cy="321563"/>
              </a:xfrm>
              <a:prstGeom prst="rect">
                <a:avLst/>
              </a:prstGeom>
              <a:blipFill rotWithShape="0">
                <a:blip r:embed="rId8"/>
                <a:stretch>
                  <a:fillRect t="-132075" r="-1299" b="-1698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Timeline</a:t>
            </a:r>
          </a:p>
        </p:txBody>
      </p: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1828800" y="321564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752600" y="3657600"/>
                <a:ext cx="19922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𝐿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657600"/>
                <a:ext cx="199222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31250" r="-28125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905000" y="3657600"/>
                <a:ext cx="169507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loan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amount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3657600"/>
                <a:ext cx="169507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439" t="-146000" r="-2518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>
            <a:cxnSpLocks/>
          </p:cNvCxnSpPr>
          <p:nvPr/>
        </p:nvCxnSpPr>
        <p:spPr>
          <a:xfrm>
            <a:off x="5257800" y="284240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cxnSpLocks/>
          </p:cNvCxnSpPr>
          <p:nvPr/>
        </p:nvCxnSpPr>
        <p:spPr>
          <a:xfrm>
            <a:off x="4495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191000" y="2286000"/>
                <a:ext cx="6096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286000"/>
                <a:ext cx="609600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84411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295400" y="2953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>
            <a:cxnSpLocks/>
          </p:cNvCxnSpPr>
          <p:nvPr/>
        </p:nvCxnSpPr>
        <p:spPr>
          <a:xfrm>
            <a:off x="2590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3352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7338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953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286000"/>
                <a:ext cx="612648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8674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>
          <a:xfrm>
            <a:off x="5257800" y="3244795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141690" y="3676302"/>
                <a:ext cx="34471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1690" y="3676302"/>
                <a:ext cx="344710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5789" r="-7018" b="-156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390729" y="3657600"/>
                <a:ext cx="3753271" cy="3215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balance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just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1" i="0" smtClean="0">
                          <a:latin typeface="Cambria Math" charset="0"/>
                        </a:rPr>
                        <m:t>𝐚𝐟𝐭𝐞𝐫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0729" y="3657600"/>
                <a:ext cx="3753271" cy="321563"/>
              </a:xfrm>
              <a:prstGeom prst="rect">
                <a:avLst/>
              </a:prstGeom>
              <a:blipFill rotWithShape="0">
                <a:blip r:embed="rId8"/>
                <a:stretch>
                  <a:fillRect t="-132075" r="-1299" b="-1698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Timeline</a:t>
            </a:r>
          </a:p>
        </p:txBody>
      </p: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1828800" y="321564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752600" y="3657600"/>
                <a:ext cx="19922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𝐿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657600"/>
                <a:ext cx="199222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31250" r="-28125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905000" y="3657600"/>
                <a:ext cx="169507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loan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amount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3657600"/>
                <a:ext cx="169507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439" t="-146000" r="-2518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>
            <a:cxnSpLocks/>
          </p:cNvCxnSpPr>
          <p:nvPr/>
        </p:nvCxnSpPr>
        <p:spPr>
          <a:xfrm>
            <a:off x="5257800" y="284240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cxnSpLocks/>
          </p:cNvCxnSpPr>
          <p:nvPr/>
        </p:nvCxnSpPr>
        <p:spPr>
          <a:xfrm>
            <a:off x="4495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191000" y="2286000"/>
                <a:ext cx="6096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286000"/>
                <a:ext cx="609600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>
            <a:cxnSpLocks/>
          </p:cNvCxnSpPr>
          <p:nvPr/>
        </p:nvCxnSpPr>
        <p:spPr>
          <a:xfrm>
            <a:off x="4495800" y="3276600"/>
            <a:ext cx="12220" cy="9144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191000" y="4267200"/>
                <a:ext cx="58997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267200"/>
                <a:ext cx="589970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10417" r="-4167" b="-1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648200" y="4250437"/>
                <a:ext cx="450649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balance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just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1" i="0" smtClean="0">
                          <a:latin typeface="Cambria Math" charset="0"/>
                        </a:rPr>
                        <m:t>𝐚𝐟𝐭𝐞𝐫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t</m:t>
                          </m:r>
                        </m:sup>
                      </m:sSup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4250437"/>
                <a:ext cx="4506490" cy="307777"/>
              </a:xfrm>
              <a:prstGeom prst="rect">
                <a:avLst/>
              </a:prstGeom>
              <a:blipFill rotWithShape="0">
                <a:blip r:embed="rId13"/>
                <a:stretch>
                  <a:fillRect t="-143137" b="-176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64776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295400" y="2953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>
            <a:cxnSpLocks/>
          </p:cNvCxnSpPr>
          <p:nvPr/>
        </p:nvCxnSpPr>
        <p:spPr>
          <a:xfrm>
            <a:off x="2590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3352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7338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953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286000"/>
                <a:ext cx="612648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8674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>
          <a:xfrm>
            <a:off x="5257800" y="3244795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141690" y="3676302"/>
                <a:ext cx="34471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1690" y="3676302"/>
                <a:ext cx="344710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5789" r="-7018" b="-156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390729" y="3657600"/>
                <a:ext cx="3753271" cy="3215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balance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just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1" i="0" smtClean="0">
                          <a:latin typeface="Cambria Math" charset="0"/>
                        </a:rPr>
                        <m:t>𝐚𝐟𝐭𝐞𝐫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0729" y="3657600"/>
                <a:ext cx="3753271" cy="321563"/>
              </a:xfrm>
              <a:prstGeom prst="rect">
                <a:avLst/>
              </a:prstGeom>
              <a:blipFill rotWithShape="0">
                <a:blip r:embed="rId8"/>
                <a:stretch>
                  <a:fillRect t="-132075" r="-1299" b="-1698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Timeline</a:t>
            </a:r>
          </a:p>
        </p:txBody>
      </p: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1828800" y="321564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752600" y="3657600"/>
                <a:ext cx="19922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𝐿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657600"/>
                <a:ext cx="199222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31250" r="-28125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905000" y="3657600"/>
                <a:ext cx="169507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loan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amount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3657600"/>
                <a:ext cx="169507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439" t="-146000" r="-2518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>
            <a:cxnSpLocks/>
          </p:cNvCxnSpPr>
          <p:nvPr/>
        </p:nvCxnSpPr>
        <p:spPr>
          <a:xfrm>
            <a:off x="5257800" y="284240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cxnSpLocks/>
          </p:cNvCxnSpPr>
          <p:nvPr/>
        </p:nvCxnSpPr>
        <p:spPr>
          <a:xfrm>
            <a:off x="4495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191000" y="2286000"/>
                <a:ext cx="6096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286000"/>
                <a:ext cx="609600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>
            <a:cxnSpLocks/>
          </p:cNvCxnSpPr>
          <p:nvPr/>
        </p:nvCxnSpPr>
        <p:spPr>
          <a:xfrm>
            <a:off x="4495800" y="3276600"/>
            <a:ext cx="12220" cy="9144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191000" y="4267200"/>
                <a:ext cx="58997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267200"/>
                <a:ext cx="589970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10417" r="-4167" b="-1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648200" y="4250437"/>
                <a:ext cx="450649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balance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just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1" i="0" smtClean="0">
                          <a:latin typeface="Cambria Math" charset="0"/>
                        </a:rPr>
                        <m:t>𝐚𝐟𝐭𝐞𝐫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t</m:t>
                          </m:r>
                        </m:sup>
                      </m:sSup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4250437"/>
                <a:ext cx="4506490" cy="307777"/>
              </a:xfrm>
              <a:prstGeom prst="rect">
                <a:avLst/>
              </a:prstGeom>
              <a:blipFill rotWithShape="0">
                <a:blip r:embed="rId13"/>
                <a:stretch>
                  <a:fillRect t="-143137" b="-176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336015" y="4953000"/>
                <a:ext cx="2378985" cy="3778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𝑏𝑒𝑓</m:t>
                          </m:r>
                        </m:sup>
                      </m:sSubSup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6015" y="4953000"/>
                <a:ext cx="2378985" cy="377860"/>
              </a:xfrm>
              <a:prstGeom prst="rect">
                <a:avLst/>
              </a:prstGeom>
              <a:blipFill rotWithShape="0">
                <a:blip r:embed="rId14"/>
                <a:stretch>
                  <a:fillRect l="-1790" t="-4918" b="-16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25582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295400" y="2953423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286000"/>
                <a:ext cx="612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>
            <a:cxnSpLocks/>
          </p:cNvCxnSpPr>
          <p:nvPr/>
        </p:nvCxnSpPr>
        <p:spPr>
          <a:xfrm>
            <a:off x="2590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3352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7338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286000"/>
                <a:ext cx="612648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953000" y="2286000"/>
                <a:ext cx="612648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286000"/>
                <a:ext cx="612648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867400" y="22860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2286000"/>
                <a:ext cx="381000" cy="400110"/>
              </a:xfrm>
              <a:prstGeom prst="rect">
                <a:avLst/>
              </a:prstGeom>
              <a:blipFill rotWithShape="0">
                <a:blip r:embed="rId4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>
          <a:xfrm>
            <a:off x="5257800" y="3244795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141690" y="3676302"/>
                <a:ext cx="34471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1690" y="3676302"/>
                <a:ext cx="344710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5789" r="-7018" b="-156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390729" y="3657600"/>
                <a:ext cx="3753271" cy="3215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balance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just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1" i="0" smtClean="0">
                          <a:latin typeface="Cambria Math" charset="0"/>
                        </a:rPr>
                        <m:t>𝐚𝐟𝐭𝐞𝐫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0729" y="3657600"/>
                <a:ext cx="3753271" cy="321563"/>
              </a:xfrm>
              <a:prstGeom prst="rect">
                <a:avLst/>
              </a:prstGeom>
              <a:blipFill rotWithShape="0">
                <a:blip r:embed="rId8"/>
                <a:stretch>
                  <a:fillRect t="-132075" r="-1299" b="-1698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Timeline</a:t>
            </a:r>
          </a:p>
        </p:txBody>
      </p: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1828800" y="3215640"/>
            <a:ext cx="12220" cy="36576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752600" y="3657600"/>
                <a:ext cx="19922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𝐿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657600"/>
                <a:ext cx="199222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31250" r="-28125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905000" y="3657600"/>
                <a:ext cx="169507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loan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amount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3657600"/>
                <a:ext cx="1695079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439" t="-146000" r="-2518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>
            <a:cxnSpLocks/>
          </p:cNvCxnSpPr>
          <p:nvPr/>
        </p:nvCxnSpPr>
        <p:spPr>
          <a:xfrm>
            <a:off x="5257800" y="284240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cxnSpLocks/>
          </p:cNvCxnSpPr>
          <p:nvPr/>
        </p:nvCxnSpPr>
        <p:spPr>
          <a:xfrm>
            <a:off x="4495800" y="28194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191000" y="2286000"/>
                <a:ext cx="6096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b="0" i="1" smtClean="0">
                              <a:latin typeface="Cambria Math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286000"/>
                <a:ext cx="609600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>
            <a:cxnSpLocks/>
          </p:cNvCxnSpPr>
          <p:nvPr/>
        </p:nvCxnSpPr>
        <p:spPr>
          <a:xfrm>
            <a:off x="4495800" y="3276600"/>
            <a:ext cx="12220" cy="9144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191000" y="4267200"/>
                <a:ext cx="58997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267200"/>
                <a:ext cx="589970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10417" r="-4167" b="-1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648200" y="4250437"/>
                <a:ext cx="450649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balance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just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a:rPr lang="en-US" sz="2000" b="1" i="0" smtClean="0">
                          <a:latin typeface="Cambria Math" charset="0"/>
                        </a:rPr>
                        <m:t>𝐚𝐟𝐭𝐞𝐫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charset="0"/>
                            </a:rPr>
                            <m:t>t</m:t>
                          </m:r>
                        </m:sup>
                      </m:sSup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payment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4250437"/>
                <a:ext cx="4506490" cy="307777"/>
              </a:xfrm>
              <a:prstGeom prst="rect">
                <a:avLst/>
              </a:prstGeom>
              <a:blipFill rotWithShape="0">
                <a:blip r:embed="rId13"/>
                <a:stretch>
                  <a:fillRect t="-143137" b="-176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336015" y="4953000"/>
                <a:ext cx="2378985" cy="3778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𝑏𝑒𝑓</m:t>
                          </m:r>
                        </m:sup>
                      </m:sSubSup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−1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6015" y="4953000"/>
                <a:ext cx="2378985" cy="377860"/>
              </a:xfrm>
              <a:prstGeom prst="rect">
                <a:avLst/>
              </a:prstGeom>
              <a:blipFill rotWithShape="0">
                <a:blip r:embed="rId14"/>
                <a:stretch>
                  <a:fillRect l="-1790" t="-4918" b="-16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618940" y="5718140"/>
                <a:ext cx="1769395" cy="3778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𝑏𝑒𝑓</m:t>
                          </m:r>
                        </m:sup>
                      </m:sSubSup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8940" y="5718140"/>
                <a:ext cx="1769395" cy="377860"/>
              </a:xfrm>
              <a:prstGeom prst="rect">
                <a:avLst/>
              </a:prstGeom>
              <a:blipFill rotWithShape="0">
                <a:blip r:embed="rId15"/>
                <a:stretch>
                  <a:fillRect l="-3103" t="-3226" r="-1034" b="-161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7731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57200" y="1494000"/>
                <a:ext cx="8001000" cy="452596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𝐿</m:t>
                      </m:r>
                      <m:r>
                        <a:rPr lang="en-US" sz="2400" b="0" i="1" smtClean="0">
                          <a:latin typeface="Cambria Math" charset="0"/>
                        </a:rPr>
                        <m:t> </m:t>
                      </m:r>
                      <m:r>
                        <a:rPr lang="en-US" sz="2400" b="0" i="0" smtClean="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Loan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Amount</m:t>
                      </m:r>
                    </m:oMath>
                  </m:oMathPara>
                </a14:m>
                <a:endParaRPr lang="en-US" sz="1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br>
                  <a:rPr lang="en-US" sz="900" dirty="0">
                    <a:solidFill>
                      <a:schemeClr val="tx1"/>
                    </a:solidFill>
                    <a:latin typeface="Bold sand ms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4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Periodic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Effective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Loan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Interest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Rate</m:t>
                      </m:r>
                    </m:oMath>
                  </m:oMathPara>
                </a14:m>
                <a:endParaRPr lang="en-US" sz="24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24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0"/>
                <a:ext cx="8001000" cy="4525963"/>
              </a:xfrm>
              <a:prstGeom prst="rect">
                <a:avLst/>
              </a:prstGeom>
              <a:blipFill rotWithShape="0">
                <a:blip r:embed="rId3"/>
                <a:stretch>
                  <a:fillRect t="-103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Notation and Terminology</a:t>
            </a:r>
          </a:p>
        </p:txBody>
      </p:sp>
    </p:spTree>
    <p:extLst>
      <p:ext uri="{BB962C8B-B14F-4D97-AF65-F5344CB8AC3E}">
        <p14:creationId xmlns:p14="http://schemas.microsoft.com/office/powerpoint/2010/main" val="2140174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57200" y="1494000"/>
                <a:ext cx="8001000" cy="452596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𝐿</m:t>
                      </m:r>
                      <m:r>
                        <a:rPr lang="en-US" sz="2400" b="0" i="1" smtClean="0">
                          <a:latin typeface="Cambria Math" charset="0"/>
                        </a:rPr>
                        <m:t> </m:t>
                      </m:r>
                      <m:r>
                        <a:rPr lang="en-US" sz="2400" b="0" i="0" smtClean="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Loan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Amount</m:t>
                      </m:r>
                    </m:oMath>
                  </m:oMathPara>
                </a14:m>
                <a:endParaRPr lang="en-US" sz="1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br>
                  <a:rPr lang="en-US" sz="900" dirty="0">
                    <a:solidFill>
                      <a:schemeClr val="tx1"/>
                    </a:solidFill>
                    <a:latin typeface="Bold sand ms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4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Periodic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Effective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Loan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Interest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Rate</m:t>
                      </m:r>
                    </m:oMath>
                  </m:oMathPara>
                </a14:m>
                <a:endParaRPr lang="en-US" sz="24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400" i="1">
                          <a:latin typeface="Cambria Math" charset="0"/>
                        </a:rPr>
                        <m:t> </m:t>
                      </m:r>
                      <m:r>
                        <a:rPr lang="en-US" sz="24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Number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Periodic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4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0"/>
                <a:ext cx="8001000" cy="4525963"/>
              </a:xfrm>
              <a:prstGeom prst="rect">
                <a:avLst/>
              </a:prstGeom>
              <a:blipFill rotWithShape="0">
                <a:blip r:embed="rId3"/>
                <a:stretch>
                  <a:fillRect t="-103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Notation and Terminology</a:t>
            </a:r>
          </a:p>
        </p:txBody>
      </p:sp>
    </p:spTree>
    <p:extLst>
      <p:ext uri="{BB962C8B-B14F-4D97-AF65-F5344CB8AC3E}">
        <p14:creationId xmlns:p14="http://schemas.microsoft.com/office/powerpoint/2010/main" val="952442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57200" y="1494000"/>
                <a:ext cx="8001000" cy="452596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𝐿</m:t>
                      </m:r>
                      <m:r>
                        <a:rPr lang="en-US" sz="2400" b="0" i="1" smtClean="0">
                          <a:latin typeface="Cambria Math" charset="0"/>
                        </a:rPr>
                        <m:t> </m:t>
                      </m:r>
                      <m:r>
                        <a:rPr lang="en-US" sz="2400" b="0" i="0" smtClean="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Loan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Amount</m:t>
                      </m:r>
                    </m:oMath>
                  </m:oMathPara>
                </a14:m>
                <a:endParaRPr lang="en-US" sz="1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br>
                  <a:rPr lang="en-US" sz="900" dirty="0">
                    <a:solidFill>
                      <a:schemeClr val="tx1"/>
                    </a:solidFill>
                    <a:latin typeface="Bold sand ms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4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Periodic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Effective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Loan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Interest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Rate</m:t>
                      </m:r>
                    </m:oMath>
                  </m:oMathPara>
                </a14:m>
                <a:endParaRPr lang="en-US" sz="24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400" i="1">
                          <a:latin typeface="Cambria Math" charset="0"/>
                        </a:rPr>
                        <m:t> </m:t>
                      </m:r>
                      <m:r>
                        <a:rPr lang="en-US" sz="24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Number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Periodic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4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4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Amount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4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payment</m:t>
                      </m:r>
                    </m:oMath>
                  </m:oMathPara>
                </a14:m>
                <a:endParaRPr lang="en-US" sz="24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0"/>
                <a:ext cx="8001000" cy="4525963"/>
              </a:xfrm>
              <a:prstGeom prst="rect">
                <a:avLst/>
              </a:prstGeom>
              <a:blipFill rotWithShape="0">
                <a:blip r:embed="rId3"/>
                <a:stretch>
                  <a:fillRect t="-103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Notation and Terminology</a:t>
            </a:r>
          </a:p>
        </p:txBody>
      </p:sp>
    </p:spTree>
    <p:extLst>
      <p:ext uri="{BB962C8B-B14F-4D97-AF65-F5344CB8AC3E}">
        <p14:creationId xmlns:p14="http://schemas.microsoft.com/office/powerpoint/2010/main" val="1984109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57200" y="1494000"/>
                <a:ext cx="8001000" cy="452596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𝐿</m:t>
                      </m:r>
                      <m:r>
                        <a:rPr lang="en-US" sz="2400" b="0" i="1" smtClean="0">
                          <a:latin typeface="Cambria Math" charset="0"/>
                        </a:rPr>
                        <m:t> </m:t>
                      </m:r>
                      <m:r>
                        <a:rPr lang="en-US" sz="2400" b="0" i="0" smtClean="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Loan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Amount</m:t>
                      </m:r>
                    </m:oMath>
                  </m:oMathPara>
                </a14:m>
                <a:endParaRPr lang="en-US" sz="1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br>
                  <a:rPr lang="en-US" sz="900" dirty="0">
                    <a:solidFill>
                      <a:schemeClr val="tx1"/>
                    </a:solidFill>
                    <a:latin typeface="Bold sand ms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4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Periodic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Effective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Loan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Interest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Rate</m:t>
                      </m:r>
                    </m:oMath>
                  </m:oMathPara>
                </a14:m>
                <a:endParaRPr lang="en-US" sz="24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400" i="1">
                          <a:latin typeface="Cambria Math" charset="0"/>
                        </a:rPr>
                        <m:t> </m:t>
                      </m:r>
                      <m:r>
                        <a:rPr lang="en-US" sz="24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Number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Periodic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4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4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Amount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4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payment</m:t>
                      </m:r>
                    </m:oMath>
                  </m:oMathPara>
                </a14:m>
                <a:endParaRPr lang="en-US" sz="24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4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4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 charset="0"/>
                        </a:rPr>
                        <m:t>Amount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Interest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Paid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during</m:t>
                      </m:r>
                      <m:r>
                        <a:rPr lang="en-US" sz="24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 charset="0"/>
                        </a:rPr>
                        <m:t>the</m:t>
                      </m:r>
                      <m:r>
                        <a:rPr lang="en-US" sz="240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40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400" i="1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 charset="0"/>
                        </a:rPr>
                        <m:t>p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eriod</m:t>
                      </m:r>
                    </m:oMath>
                  </m:oMathPara>
                </a14:m>
                <a:endParaRPr lang="en-US" sz="2400" b="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b="0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0"/>
                <a:ext cx="8001000" cy="4525963"/>
              </a:xfrm>
              <a:prstGeom prst="rect">
                <a:avLst/>
              </a:prstGeom>
              <a:blipFill rotWithShape="0">
                <a:blip r:embed="rId3"/>
                <a:stretch>
                  <a:fillRect t="-103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Notation and Terminology</a:t>
            </a:r>
          </a:p>
        </p:txBody>
      </p:sp>
    </p:spTree>
    <p:extLst>
      <p:ext uri="{BB962C8B-B14F-4D97-AF65-F5344CB8AC3E}">
        <p14:creationId xmlns:p14="http://schemas.microsoft.com/office/powerpoint/2010/main" val="1380258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57200" y="1494000"/>
                <a:ext cx="8001000" cy="452596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𝐿</m:t>
                      </m:r>
                      <m:r>
                        <a:rPr lang="en-US" sz="2400" b="0" i="1" smtClean="0">
                          <a:latin typeface="Cambria Math" charset="0"/>
                        </a:rPr>
                        <m:t> </m:t>
                      </m:r>
                      <m:r>
                        <a:rPr lang="en-US" sz="2400" b="0" i="0" smtClean="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Loan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Amount</m:t>
                      </m:r>
                    </m:oMath>
                  </m:oMathPara>
                </a14:m>
                <a:endParaRPr lang="en-US" sz="1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br>
                  <a:rPr lang="en-US" sz="900" dirty="0">
                    <a:solidFill>
                      <a:schemeClr val="tx1"/>
                    </a:solidFill>
                    <a:latin typeface="Bold sand ms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4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Periodic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Effective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Loan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Interest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Rate</m:t>
                      </m:r>
                    </m:oMath>
                  </m:oMathPara>
                </a14:m>
                <a:endParaRPr lang="en-US" sz="24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400" i="1">
                          <a:latin typeface="Cambria Math" charset="0"/>
                        </a:rPr>
                        <m:t> </m:t>
                      </m:r>
                      <m:r>
                        <a:rPr lang="en-US" sz="24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Number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Periodic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4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4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Amount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4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payment</m:t>
                      </m:r>
                    </m:oMath>
                  </m:oMathPara>
                </a14:m>
                <a:endParaRPr lang="en-US" sz="24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4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4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 charset="0"/>
                        </a:rPr>
                        <m:t>Amount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Interest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Paid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during</m:t>
                      </m:r>
                      <m:r>
                        <a:rPr lang="en-US" sz="24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 charset="0"/>
                        </a:rPr>
                        <m:t>the</m:t>
                      </m:r>
                      <m:r>
                        <a:rPr lang="en-US" sz="240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40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400" i="1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 charset="0"/>
                        </a:rPr>
                        <m:t>p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eriod</m:t>
                      </m:r>
                    </m:oMath>
                  </m:oMathPara>
                </a14:m>
                <a:endParaRPr lang="en-US" sz="2400" b="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b="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𝑃</m:t>
                          </m:r>
                        </m:e>
                        <m:sub>
                          <m:r>
                            <a:rPr lang="en-US" sz="24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4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 charset="0"/>
                        </a:rPr>
                        <m:t>Amount</m:t>
                      </m:r>
                      <m:r>
                        <a:rPr lang="en-US" sz="24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Principal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Repaid</m:t>
                      </m:r>
                      <m:r>
                        <a:rPr lang="en-US" sz="24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with</m:t>
                      </m:r>
                      <m:r>
                        <a:rPr lang="en-US" sz="24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 charset="0"/>
                        </a:rPr>
                        <m:t>the</m:t>
                      </m:r>
                      <m:r>
                        <a:rPr lang="en-US" sz="240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40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400" i="1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 charset="0"/>
                        </a:rPr>
                        <m:t>p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aym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 charset="0"/>
                        </a:rPr>
                        <m:t>e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nt</m:t>
                      </m:r>
                    </m:oMath>
                  </m:oMathPara>
                </a14:m>
                <a:endParaRPr lang="en-US" sz="2400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0"/>
                <a:ext cx="8001000" cy="4525963"/>
              </a:xfrm>
              <a:prstGeom prst="rect">
                <a:avLst/>
              </a:prstGeom>
              <a:blipFill rotWithShape="0">
                <a:blip r:embed="rId3"/>
                <a:stretch>
                  <a:fillRect t="-103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Notation and Terminology</a:t>
            </a:r>
          </a:p>
        </p:txBody>
      </p:sp>
    </p:spTree>
    <p:extLst>
      <p:ext uri="{BB962C8B-B14F-4D97-AF65-F5344CB8AC3E}">
        <p14:creationId xmlns:p14="http://schemas.microsoft.com/office/powerpoint/2010/main" val="1969349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57200" y="1494000"/>
                <a:ext cx="8001000" cy="49068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𝐿</m:t>
                      </m:r>
                      <m:r>
                        <a:rPr lang="en-US" sz="2400" b="0" i="1" smtClean="0">
                          <a:latin typeface="Cambria Math" charset="0"/>
                        </a:rPr>
                        <m:t> </m:t>
                      </m:r>
                      <m:r>
                        <a:rPr lang="en-US" sz="2400" b="0" i="0" smtClean="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Loan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Amount</m:t>
                      </m:r>
                    </m:oMath>
                  </m:oMathPara>
                </a14:m>
                <a:endParaRPr lang="en-US" sz="1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br>
                  <a:rPr lang="en-US" sz="900" dirty="0">
                    <a:solidFill>
                      <a:schemeClr val="tx1"/>
                    </a:solidFill>
                    <a:latin typeface="Bold sand ms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4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Periodic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Effective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Loan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Interest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Rate</m:t>
                      </m:r>
                    </m:oMath>
                  </m:oMathPara>
                </a14:m>
                <a:endParaRPr lang="en-US" sz="24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400" i="1">
                          <a:latin typeface="Cambria Math" charset="0"/>
                        </a:rPr>
                        <m:t> </m:t>
                      </m:r>
                      <m:r>
                        <a:rPr lang="en-US" sz="24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Number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Periodic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4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4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Amount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4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payment</m:t>
                      </m:r>
                    </m:oMath>
                  </m:oMathPara>
                </a14:m>
                <a:endParaRPr lang="en-US" sz="24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4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4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 charset="0"/>
                        </a:rPr>
                        <m:t>Amount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Interest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Paid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during</m:t>
                      </m:r>
                      <m:r>
                        <a:rPr lang="en-US" sz="24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 charset="0"/>
                        </a:rPr>
                        <m:t>the</m:t>
                      </m:r>
                      <m:r>
                        <a:rPr lang="en-US" sz="240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40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400" i="1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 charset="0"/>
                        </a:rPr>
                        <m:t>p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eriod</m:t>
                      </m:r>
                    </m:oMath>
                  </m:oMathPara>
                </a14:m>
                <a:endParaRPr lang="en-US" sz="2400" b="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b="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𝑃</m:t>
                          </m:r>
                        </m:e>
                        <m:sub>
                          <m:r>
                            <a:rPr lang="en-US" sz="24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4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 charset="0"/>
                        </a:rPr>
                        <m:t>Amount</m:t>
                      </m:r>
                      <m:r>
                        <a:rPr lang="en-US" sz="24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Principal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Repaid</m:t>
                      </m:r>
                      <m:r>
                        <a:rPr lang="en-US" sz="24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with</m:t>
                      </m:r>
                      <m:r>
                        <a:rPr lang="en-US" sz="24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 charset="0"/>
                        </a:rPr>
                        <m:t>the</m:t>
                      </m:r>
                      <m:r>
                        <a:rPr lang="en-US" sz="240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40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400" i="1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 charset="0"/>
                        </a:rPr>
                        <m:t>p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aym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 charset="0"/>
                        </a:rPr>
                        <m:t>e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nt</m:t>
                      </m:r>
                    </m:oMath>
                  </m:oMathPara>
                </a14:m>
                <a:endParaRPr lang="en-US" sz="24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sz="24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400" b="0" i="0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4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400" b="0" i="1" smtClean="0">
                          <a:latin typeface="Cambria Math" charset="0"/>
                        </a:rPr>
                        <m:t>+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𝑃</m:t>
                          </m:r>
                        </m:e>
                        <m:sub>
                          <m:r>
                            <a:rPr lang="en-US" sz="24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4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0"/>
                <a:ext cx="8001000" cy="4906800"/>
              </a:xfrm>
              <a:prstGeom prst="rect">
                <a:avLst/>
              </a:prstGeom>
              <a:blipFill rotWithShape="0">
                <a:blip r:embed="rId3"/>
                <a:stretch>
                  <a:fillRect t="-95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Notation and Terminology</a:t>
            </a:r>
          </a:p>
        </p:txBody>
      </p:sp>
    </p:spTree>
    <p:extLst>
      <p:ext uri="{BB962C8B-B14F-4D97-AF65-F5344CB8AC3E}">
        <p14:creationId xmlns:p14="http://schemas.microsoft.com/office/powerpoint/2010/main" val="118751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57200" y="1494000"/>
                <a:ext cx="8001000" cy="49068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𝐿</m:t>
                      </m:r>
                      <m:r>
                        <a:rPr lang="en-US" sz="2400" b="0" i="1" smtClean="0">
                          <a:latin typeface="Cambria Math" charset="0"/>
                        </a:rPr>
                        <m:t> </m:t>
                      </m:r>
                      <m:r>
                        <a:rPr lang="en-US" sz="2400" b="0" i="0" smtClean="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Loan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Amount</m:t>
                      </m:r>
                    </m:oMath>
                  </m:oMathPara>
                </a14:m>
                <a:endParaRPr lang="en-US" sz="1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br>
                  <a:rPr lang="en-US" sz="900" dirty="0">
                    <a:solidFill>
                      <a:schemeClr val="tx1"/>
                    </a:solidFill>
                    <a:latin typeface="Bold sand ms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4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Periodic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Effective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Loan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Interest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Rate</m:t>
                      </m:r>
                    </m:oMath>
                  </m:oMathPara>
                </a14:m>
                <a:endParaRPr lang="en-US" sz="24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charset="0"/>
                        </a:rPr>
                        <m:t>𝑛</m:t>
                      </m:r>
                      <m:r>
                        <a:rPr lang="en-US" sz="2400" i="1">
                          <a:latin typeface="Cambria Math" charset="0"/>
                        </a:rPr>
                        <m:t> </m:t>
                      </m:r>
                      <m:r>
                        <a:rPr lang="en-US" sz="24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Number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Periodic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Payments</m:t>
                      </m:r>
                    </m:oMath>
                  </m:oMathPara>
                </a14:m>
                <a:endParaRPr lang="en-US" sz="24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4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Amount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the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4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payment</m:t>
                      </m:r>
                    </m:oMath>
                  </m:oMathPara>
                </a14:m>
                <a:endParaRPr lang="en-US" sz="24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4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4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 charset="0"/>
                        </a:rPr>
                        <m:t>Amount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Interest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Paid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during</m:t>
                      </m:r>
                      <m:r>
                        <a:rPr lang="en-US" sz="24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 charset="0"/>
                        </a:rPr>
                        <m:t>the</m:t>
                      </m:r>
                      <m:r>
                        <a:rPr lang="en-US" sz="240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40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400" i="1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 charset="0"/>
                        </a:rPr>
                        <m:t>p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eriod</m:t>
                      </m:r>
                    </m:oMath>
                  </m:oMathPara>
                </a14:m>
                <a:endParaRPr lang="en-US" sz="2400" b="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b="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𝑃</m:t>
                          </m:r>
                        </m:e>
                        <m:sub>
                          <m:r>
                            <a:rPr lang="en-US" sz="24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4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 charset="0"/>
                        </a:rPr>
                        <m:t>Amount</m:t>
                      </m:r>
                      <m:r>
                        <a:rPr lang="en-US" sz="24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of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Principal</m:t>
                      </m:r>
                      <m:r>
                        <a:rPr lang="en-US" sz="24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Repaid</m:t>
                      </m:r>
                      <m:r>
                        <a:rPr lang="en-US" sz="24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with</m:t>
                      </m:r>
                      <m:r>
                        <a:rPr lang="en-US" sz="24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 charset="0"/>
                        </a:rPr>
                        <m:t>the</m:t>
                      </m:r>
                      <m:r>
                        <a:rPr lang="en-US" sz="240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40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400" i="1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 charset="0"/>
                        </a:rPr>
                        <m:t>p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aym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 charset="0"/>
                        </a:rPr>
                        <m:t>e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charset="0"/>
                        </a:rPr>
                        <m:t>nt</m:t>
                      </m:r>
                    </m:oMath>
                  </m:oMathPara>
                </a14:m>
                <a:endParaRPr lang="en-US" sz="24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𝐶</m:t>
                          </m:r>
                        </m:e>
                        <m:sub>
                          <m:r>
                            <a:rPr lang="en-US" sz="24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400" b="0" i="0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𝐼</m:t>
                          </m:r>
                        </m:e>
                        <m:sub>
                          <m:r>
                            <a:rPr lang="en-US" sz="24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400" b="0" i="1" smtClean="0">
                          <a:latin typeface="Cambria Math" charset="0"/>
                        </a:rPr>
                        <m:t>+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charset="0"/>
                            </a:rPr>
                            <m:t>𝑃</m:t>
                          </m:r>
                        </m:e>
                        <m:sub>
                          <m:r>
                            <a:rPr lang="en-US" sz="24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sz="24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9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charset="0"/>
                            </a:rPr>
                            <m:t>𝐵</m:t>
                          </m:r>
                        </m:e>
                        <m:sub>
                          <m:r>
                            <a:rPr lang="en-US" sz="2400" i="1">
                              <a:latin typeface="Cambria Math" charset="0"/>
                            </a:rPr>
                            <m:t>𝑘</m:t>
                          </m:r>
                        </m:sub>
                      </m:sSub>
                      <m:r>
                        <a:rPr lang="en-US" sz="2400">
                          <a:latin typeface="Cambria Math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 charset="0"/>
                        </a:rPr>
                        <m:t>Balance</m:t>
                      </m:r>
                      <m:r>
                        <a:rPr lang="en-US" sz="24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 charset="0"/>
                        </a:rPr>
                        <m:t>Immediately</m:t>
                      </m:r>
                      <m:r>
                        <a:rPr lang="en-US" sz="24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 charset="0"/>
                        </a:rPr>
                        <m:t>After</m:t>
                      </m:r>
                      <m:r>
                        <a:rPr lang="en-US" sz="240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 charset="0"/>
                        </a:rPr>
                        <m:t>the</m:t>
                      </m:r>
                      <m:r>
                        <a:rPr lang="en-US" sz="240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charset="0"/>
                            </a:rPr>
                            <m:t>𝑘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en-US" sz="2400">
                              <a:latin typeface="Cambria Math" charset="0"/>
                            </a:rPr>
                            <m:t>th</m:t>
                          </m:r>
                        </m:sup>
                      </m:sSup>
                      <m:r>
                        <a:rPr lang="en-US" sz="2400" i="1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>
                          <a:latin typeface="Cambria Math" charset="0"/>
                        </a:rPr>
                        <m:t>payment</m:t>
                      </m:r>
                    </m:oMath>
                  </m:oMathPara>
                </a14:m>
                <a:endParaRPr lang="en-US" sz="2400" dirty="0">
                  <a:latin typeface="Bold sand ms"/>
                </a:endParaRPr>
              </a:p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0"/>
                <a:ext cx="8001000" cy="4906800"/>
              </a:xfrm>
              <a:prstGeom prst="rect">
                <a:avLst/>
              </a:prstGeom>
              <a:blipFill rotWithShape="0">
                <a:blip r:embed="rId3"/>
                <a:stretch>
                  <a:fillRect t="-95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Notation and Terminology</a:t>
            </a:r>
          </a:p>
        </p:txBody>
      </p:sp>
    </p:spTree>
    <p:extLst>
      <p:ext uri="{BB962C8B-B14F-4D97-AF65-F5344CB8AC3E}">
        <p14:creationId xmlns:p14="http://schemas.microsoft.com/office/powerpoint/2010/main" val="328333501"/>
      </p:ext>
    </p:extLst>
  </p:cSld>
  <p:clrMapOvr>
    <a:masterClrMapping/>
  </p:clrMapOvr>
</p:sld>
</file>

<file path=ppt/theme/theme1.xml><?xml version="1.0" encoding="utf-8"?>
<a:theme xmlns:a="http://schemas.openxmlformats.org/drawingml/2006/main" name="Corporate Finan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Corporate Finance</Template>
  <TotalTime>43121</TotalTime>
  <Words>423</Words>
  <Application>Microsoft Macintosh PowerPoint</Application>
  <PresentationFormat>On-screen Show (4:3)</PresentationFormat>
  <Paragraphs>251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Arial</vt:lpstr>
      <vt:lpstr>Bold sand ms</vt:lpstr>
      <vt:lpstr>Calibri</vt:lpstr>
      <vt:lpstr>Calibri Light</vt:lpstr>
      <vt:lpstr>Cambria Math</vt:lpstr>
      <vt:lpstr>Mangal</vt:lpstr>
      <vt:lpstr>Mongolian Baiti</vt:lpstr>
      <vt:lpstr>Wingdings</vt:lpstr>
      <vt:lpstr>Corporate Finance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Finance</dc:title>
  <dc:creator>USER</dc:creator>
  <cp:lastModifiedBy>Microsoft Office User</cp:lastModifiedBy>
  <cp:revision>2066</cp:revision>
  <dcterms:created xsi:type="dcterms:W3CDTF">2018-09-11T09:20:33Z</dcterms:created>
  <dcterms:modified xsi:type="dcterms:W3CDTF">2020-03-09T15:07:53Z</dcterms:modified>
</cp:coreProperties>
</file>